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8" r:id="rId3"/>
    <p:sldId id="259" r:id="rId4"/>
    <p:sldId id="261" r:id="rId5"/>
    <p:sldId id="262" r:id="rId6"/>
    <p:sldId id="263" r:id="rId7"/>
    <p:sldId id="264" r:id="rId8"/>
    <p:sldId id="267"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2" autoAdjust="0"/>
    <p:restoredTop sz="94660"/>
  </p:normalViewPr>
  <p:slideViewPr>
    <p:cSldViewPr snapToGrid="0">
      <p:cViewPr>
        <p:scale>
          <a:sx n="95" d="100"/>
          <a:sy n="95" d="100"/>
        </p:scale>
        <p:origin x="-1075" y="-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4"/>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29" name="Заголовок 28"/>
          <p:cNvSpPr>
            <a:spLocks noGrp="1"/>
          </p:cNvSpPr>
          <p:nvPr>
            <p:ph type="ctrTitle"/>
          </p:nvPr>
        </p:nvSpPr>
        <p:spPr>
          <a:xfrm>
            <a:off x="381000" y="4853413"/>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1800">
                <a:solidFill>
                  <a:schemeClr val="tx2">
                    <a:shade val="75000"/>
                  </a:schemeClr>
                </a:solidFill>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D6D7F1B7-EE65-44B5-A1B3-FFA62D6BFD5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8"/>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8"/>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19" name="Нижний колонтитул 18"/>
          <p:cNvSpPr>
            <a:spLocks noGrp="1"/>
          </p:cNvSpPr>
          <p:nvPr>
            <p:ph type="ftr" sz="quarter" idx="11"/>
          </p:nvPr>
        </p:nvSpPr>
        <p:spPr>
          <a:xfrm>
            <a:off x="3581400" y="76202"/>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D6D7F1B7-EE65-44B5-A1B3-FFA62D6BFD5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4"/>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1500">
                <a:solidFill>
                  <a:schemeClr val="tx2">
                    <a:shade val="75000"/>
                  </a:schemeClr>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D6D7F1B7-EE65-44B5-A1B3-FFA62D6BFD56}" type="slidenum">
              <a:rPr lang="ru-RU" smtClean="0"/>
              <a:pPr/>
              <a:t>‹#›</a:t>
            </a:fld>
            <a:endParaRPr lang="ru-RU"/>
          </a:p>
        </p:txBody>
      </p:sp>
      <p:sp>
        <p:nvSpPr>
          <p:cNvPr id="8" name="Заголовок 7"/>
          <p:cNvSpPr>
            <a:spLocks noGrp="1"/>
          </p:cNvSpPr>
          <p:nvPr>
            <p:ph type="title"/>
          </p:nvPr>
        </p:nvSpPr>
        <p:spPr>
          <a:xfrm>
            <a:off x="180475" y="2947087"/>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Объект 13"/>
          <p:cNvSpPr>
            <a:spLocks noGrp="1"/>
          </p:cNvSpPr>
          <p:nvPr>
            <p:ph sz="half" idx="1"/>
          </p:nvPr>
        </p:nvSpPr>
        <p:spPr>
          <a:xfrm>
            <a:off x="304800" y="1600200"/>
            <a:ext cx="4191000" cy="4724400"/>
          </a:xfrm>
        </p:spPr>
        <p:txBody>
          <a:bodyPr/>
          <a:lstStyle>
            <a:lvl1pPr>
              <a:defRPr sz="2100"/>
            </a:lvl1pPr>
            <a:lvl2pPr>
              <a:defRPr sz="1800"/>
            </a:lvl2pPr>
            <a:lvl3pPr>
              <a:defRPr sz="1500"/>
            </a:lvl3pPr>
            <a:lvl4pPr>
              <a:defRPr sz="1350"/>
            </a:lvl4pPr>
            <a:lvl5pPr>
              <a:defRPr sz="135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600200"/>
            <a:ext cx="4343400" cy="4724400"/>
          </a:xfrm>
        </p:spPr>
        <p:txBody>
          <a:bodyPr/>
          <a:lstStyle>
            <a:lvl1pPr>
              <a:defRPr sz="2100"/>
            </a:lvl1pPr>
            <a:lvl2pPr>
              <a:defRPr sz="1800"/>
            </a:lvl2pPr>
            <a:lvl3pPr>
              <a:defRPr sz="1500"/>
            </a:lvl3pPr>
            <a:lvl4pPr>
              <a:defRPr sz="1350"/>
            </a:lvl4pPr>
            <a:lvl5pPr>
              <a:defRPr sz="135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5" y="666750"/>
            <a:ext cx="4290556" cy="639762"/>
          </a:xfrm>
        </p:spPr>
        <p:txBody>
          <a:bodyPr anchor="ctr"/>
          <a:lstStyle>
            <a:lvl1pPr marL="0" indent="0">
              <a:buNone/>
              <a:defRPr sz="1350" b="0" cap="all" baseline="0">
                <a:solidFill>
                  <a:schemeClr val="accent1">
                    <a:shade val="50000"/>
                  </a:schemeClr>
                </a:solidFill>
                <a:latin typeface="+mj-lt"/>
                <a:ea typeface="+mj-ea"/>
                <a:cs typeface="+mj-cs"/>
              </a:defRPr>
            </a:lvl1pPr>
            <a:lvl2pPr>
              <a:buNone/>
              <a:defRPr sz="1500" b="1"/>
            </a:lvl2pPr>
            <a:lvl3pPr>
              <a:buNone/>
              <a:defRPr sz="1350" b="1"/>
            </a:lvl3pPr>
            <a:lvl4pPr>
              <a:buNone/>
              <a:defRPr sz="1200" b="1"/>
            </a:lvl4pPr>
            <a:lvl5pPr>
              <a:buNone/>
              <a:defRPr sz="12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350" b="0" cap="all" baseline="0">
                <a:solidFill>
                  <a:schemeClr val="accent1">
                    <a:shade val="50000"/>
                  </a:schemeClr>
                </a:solidFill>
                <a:latin typeface="+mj-lt"/>
                <a:ea typeface="+mj-ea"/>
                <a:cs typeface="+mj-cs"/>
              </a:defRPr>
            </a:lvl1pPr>
            <a:lvl2pPr>
              <a:buNone/>
              <a:defRPr sz="1500" b="1"/>
            </a:lvl2pPr>
            <a:lvl3pPr>
              <a:buNone/>
              <a:defRPr sz="1350" b="1"/>
            </a:lvl3pPr>
            <a:lvl4pPr>
              <a:buNone/>
              <a:defRPr sz="1200" b="1"/>
            </a:lvl4pPr>
            <a:lvl5pPr>
              <a:buNone/>
              <a:defRPr sz="1200" b="1"/>
            </a:lvl5pPr>
          </a:lstStyle>
          <a:p>
            <a:pPr lvl="0" eaLnBrk="1" latinLnBrk="0" hangingPunct="1"/>
            <a:r>
              <a:rPr kumimoji="0" lang="ru-RU" smtClean="0"/>
              <a:t>Образец текста</a:t>
            </a:r>
          </a:p>
        </p:txBody>
      </p:sp>
      <p:sp>
        <p:nvSpPr>
          <p:cNvPr id="4" name="Объект 3"/>
          <p:cNvSpPr>
            <a:spLocks noGrp="1"/>
          </p:cNvSpPr>
          <p:nvPr>
            <p:ph sz="quarter" idx="2"/>
          </p:nvPr>
        </p:nvSpPr>
        <p:spPr>
          <a:xfrm>
            <a:off x="281445" y="1316039"/>
            <a:ext cx="4290556" cy="3941763"/>
          </a:xfrm>
        </p:spPr>
        <p:txBody>
          <a:bodyPr/>
          <a:lstStyle>
            <a:lvl1pPr>
              <a:defRPr sz="1800"/>
            </a:lvl1pPr>
            <a:lvl2pPr>
              <a:defRPr sz="1500"/>
            </a:lvl2pPr>
            <a:lvl3pPr>
              <a:defRPr sz="1350"/>
            </a:lvl3pPr>
            <a:lvl4pPr>
              <a:defRPr sz="1200"/>
            </a:lvl4pPr>
            <a:lvl5pPr>
              <a:defRPr sz="12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Объект 27"/>
          <p:cNvSpPr>
            <a:spLocks noGrp="1"/>
          </p:cNvSpPr>
          <p:nvPr>
            <p:ph sz="quarter" idx="4"/>
          </p:nvPr>
        </p:nvSpPr>
        <p:spPr>
          <a:xfrm>
            <a:off x="4648730" y="1316039"/>
            <a:ext cx="4288536" cy="3941763"/>
          </a:xfrm>
        </p:spPr>
        <p:txBody>
          <a:bodyPr/>
          <a:lstStyle>
            <a:lvl1pPr>
              <a:defRPr sz="1800"/>
            </a:lvl1pPr>
            <a:lvl2pPr>
              <a:defRPr sz="1500"/>
            </a:lvl2pPr>
            <a:lvl3pPr>
              <a:defRPr sz="1350"/>
            </a:lvl3pPr>
            <a:lvl4pPr>
              <a:defRPr sz="1200"/>
            </a:lvl4pPr>
            <a:lvl5pPr>
              <a:defRPr sz="12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D6D7F1B7-EE65-44B5-A1B3-FFA62D6BFD56}" type="slidenum">
              <a:rPr lang="ru-RU" smtClean="0"/>
              <a:pPr/>
              <a:t>‹#›</a:t>
            </a:fld>
            <a:endParaRPr lang="ru-RU"/>
          </a:p>
        </p:txBody>
      </p:sp>
      <p:sp>
        <p:nvSpPr>
          <p:cNvPr id="11" name="Прямая соединительная линия 10"/>
          <p:cNvSpPr>
            <a:spLocks noChangeShapeType="1"/>
          </p:cNvSpPr>
          <p:nvPr/>
        </p:nvSpPr>
        <p:spPr bwMode="auto">
          <a:xfrm>
            <a:off x="514350" y="60198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kumimoji="0" lang="en-US" sz="135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9"/>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2" name="Заголовок 11"/>
          <p:cNvSpPr>
            <a:spLocks noGrp="1"/>
          </p:cNvSpPr>
          <p:nvPr>
            <p:ph type="title"/>
          </p:nvPr>
        </p:nvSpPr>
        <p:spPr>
          <a:xfrm>
            <a:off x="457200" y="5486400"/>
            <a:ext cx="8458200" cy="520700"/>
          </a:xfrm>
        </p:spPr>
        <p:txBody>
          <a:bodyPr anchor="ctr"/>
          <a:lstStyle>
            <a:lvl1pPr algn="l">
              <a:buNone/>
              <a:defRPr sz="15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1" y="609600"/>
            <a:ext cx="3008313" cy="4800600"/>
          </a:xfrm>
        </p:spPr>
        <p:txBody>
          <a:bodyPr/>
          <a:lstStyle>
            <a:lvl1pPr marL="0" indent="0">
              <a:buNone/>
              <a:defRPr sz="1050"/>
            </a:lvl1pPr>
            <a:lvl2pPr>
              <a:buNone/>
              <a:defRPr sz="900"/>
            </a:lvl2pPr>
            <a:lvl3pPr>
              <a:buNone/>
              <a:defRPr sz="750"/>
            </a:lvl3pPr>
            <a:lvl4pPr>
              <a:buNone/>
              <a:defRPr sz="675"/>
            </a:lvl4pPr>
            <a:lvl5pPr>
              <a:buNone/>
              <a:defRPr sz="675"/>
            </a:lvl5pPr>
          </a:lstStyle>
          <a:p>
            <a:pPr lvl="0" eaLnBrk="1" latinLnBrk="0" hangingPunct="1"/>
            <a:r>
              <a:rPr kumimoji="0" lang="ru-RU" smtClean="0"/>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2400"/>
            </a:lvl1pPr>
            <a:lvl2pPr>
              <a:defRPr sz="2100"/>
            </a:lvl2pPr>
            <a:lvl3pPr>
              <a:defRPr sz="1800"/>
            </a:lvl3pPr>
            <a:lvl4pPr>
              <a:defRPr sz="1500"/>
            </a:lvl4pPr>
            <a:lvl5pPr>
              <a:defRPr sz="15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24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D6D7F1B7-EE65-44B5-A1B3-FFA62D6BFD56}"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15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050"/>
            </a:lvl1pPr>
            <a:lvl2pPr>
              <a:defRPr sz="900"/>
            </a:lvl2pPr>
            <a:lvl3pPr>
              <a:defRPr sz="750"/>
            </a:lvl3pPr>
            <a:lvl4pPr>
              <a:defRPr sz="675"/>
            </a:lvl4pPr>
            <a:lvl5pPr>
              <a:defRPr sz="675"/>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9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8" name="Текст 7"/>
          <p:cNvSpPr>
            <a:spLocks noGrp="1"/>
          </p:cNvSpPr>
          <p:nvPr>
            <p:ph type="body" idx="1"/>
          </p:nvPr>
        </p:nvSpPr>
        <p:spPr>
          <a:xfrm>
            <a:off x="304800" y="1554164"/>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2"/>
            <a:ext cx="2514600" cy="288925"/>
          </a:xfrm>
          <a:prstGeom prst="rect">
            <a:avLst/>
          </a:prstGeom>
        </p:spPr>
        <p:txBody>
          <a:bodyPr vert="horz"/>
          <a:lstStyle>
            <a:lvl1pPr algn="l" eaLnBrk="1" latinLnBrk="0" hangingPunct="1">
              <a:defRPr kumimoji="0" sz="900">
                <a:solidFill>
                  <a:schemeClr val="accent1">
                    <a:shade val="75000"/>
                  </a:schemeClr>
                </a:solidFill>
              </a:defRPr>
            </a:lvl1pPr>
          </a:lstStyle>
          <a:p>
            <a:fld id="{FA6E17F3-C797-46DA-AA2D-114377579A1D}" type="datetimeFigureOut">
              <a:rPr lang="ru-RU" smtClean="0"/>
              <a:pPr/>
              <a:t>25.01.2023</a:t>
            </a:fld>
            <a:endParaRPr lang="ru-RU"/>
          </a:p>
        </p:txBody>
      </p:sp>
      <p:sp>
        <p:nvSpPr>
          <p:cNvPr id="28" name="Нижний колонтитул 27"/>
          <p:cNvSpPr>
            <a:spLocks noGrp="1"/>
          </p:cNvSpPr>
          <p:nvPr>
            <p:ph type="ftr" sz="quarter" idx="3"/>
          </p:nvPr>
        </p:nvSpPr>
        <p:spPr>
          <a:xfrm>
            <a:off x="3124200" y="76202"/>
            <a:ext cx="3352800" cy="288925"/>
          </a:xfrm>
          <a:prstGeom prst="rect">
            <a:avLst/>
          </a:prstGeom>
        </p:spPr>
        <p:txBody>
          <a:bodyPr vert="horz"/>
          <a:lstStyle>
            <a:lvl1pPr algn="r" eaLnBrk="1" latinLnBrk="0" hangingPunct="1">
              <a:defRPr kumimoji="0" sz="9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2"/>
            <a:ext cx="762000" cy="244475"/>
          </a:xfrm>
          <a:prstGeom prst="rect">
            <a:avLst/>
          </a:prstGeom>
        </p:spPr>
        <p:txBody>
          <a:bodyPr vert="horz"/>
          <a:lstStyle>
            <a:lvl1pPr algn="r" eaLnBrk="1" latinLnBrk="0" hangingPunct="1">
              <a:defRPr kumimoji="0" sz="900">
                <a:solidFill>
                  <a:schemeClr val="accent1">
                    <a:shade val="75000"/>
                  </a:schemeClr>
                </a:solidFill>
              </a:defRPr>
            </a:lvl1pPr>
          </a:lstStyle>
          <a:p>
            <a:fld id="{D6D7F1B7-EE65-44B5-A1B3-FFA62D6BFD56}"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9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2" name="Прямая соединительная линия 11"/>
          <p:cNvSpPr>
            <a:spLocks noChangeShapeType="1"/>
          </p:cNvSpPr>
          <p:nvPr/>
        </p:nvSpPr>
        <p:spPr bwMode="auto">
          <a:xfrm>
            <a:off x="514350" y="105798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kumimoji="0" lang="en-US" sz="1350"/>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rtl="0" eaLnBrk="1" latinLnBrk="0" hangingPunct="1">
        <a:spcBef>
          <a:spcPct val="0"/>
        </a:spcBef>
        <a:buNone/>
        <a:defRPr kumimoji="0" sz="27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257175" indent="-257175"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1pPr>
      <a:lvl2pPr marL="557213" indent="-214313" algn="l" rtl="0" eaLnBrk="1" latinLnBrk="0" hangingPunct="1">
        <a:spcBef>
          <a:spcPct val="20000"/>
        </a:spcBef>
        <a:buClr>
          <a:schemeClr val="accent1"/>
        </a:buClr>
        <a:buSzPct val="70000"/>
        <a:buFont typeface="Wingdings 2"/>
        <a:buChar char=""/>
        <a:defRPr kumimoji="0" sz="2100" kern="1200">
          <a:solidFill>
            <a:schemeClr val="tx2"/>
          </a:solidFill>
          <a:latin typeface="+mn-lt"/>
          <a:ea typeface="+mn-ea"/>
          <a:cs typeface="+mn-cs"/>
        </a:defRPr>
      </a:lvl2pPr>
      <a:lvl3pPr marL="857250" indent="-171450" algn="l" rtl="0" eaLnBrk="1" latinLnBrk="0" hangingPunct="1">
        <a:spcBef>
          <a:spcPct val="20000"/>
        </a:spcBef>
        <a:buClr>
          <a:schemeClr val="accent1"/>
        </a:buClr>
        <a:buSzPct val="70000"/>
        <a:buFont typeface="Wingdings 2"/>
        <a:buChar char=""/>
        <a:defRPr kumimoji="0" sz="1800" kern="1200">
          <a:solidFill>
            <a:schemeClr val="tx2"/>
          </a:solidFill>
          <a:latin typeface="+mn-lt"/>
          <a:ea typeface="+mn-ea"/>
          <a:cs typeface="+mn-cs"/>
        </a:defRPr>
      </a:lvl3pPr>
      <a:lvl4pPr marL="1200150" indent="-171450" algn="l" rtl="0" eaLnBrk="1" latinLnBrk="0" hangingPunct="1">
        <a:spcBef>
          <a:spcPct val="20000"/>
        </a:spcBef>
        <a:buClr>
          <a:schemeClr val="accent1"/>
        </a:buClr>
        <a:buSzPct val="70000"/>
        <a:buFont typeface="Wingdings 2"/>
        <a:buChar char=""/>
        <a:defRPr kumimoji="0" sz="1500" kern="1200">
          <a:solidFill>
            <a:schemeClr val="tx2"/>
          </a:solidFill>
          <a:latin typeface="+mn-lt"/>
          <a:ea typeface="+mn-ea"/>
          <a:cs typeface="+mn-cs"/>
        </a:defRPr>
      </a:lvl4pPr>
      <a:lvl5pPr marL="1543050" indent="-171450" algn="l" rtl="0" eaLnBrk="1" latinLnBrk="0" hangingPunct="1">
        <a:spcBef>
          <a:spcPct val="20000"/>
        </a:spcBef>
        <a:buClr>
          <a:schemeClr val="accent1"/>
        </a:buClr>
        <a:buSzPct val="60000"/>
        <a:buFont typeface="Wingdings 2"/>
        <a:buChar char=""/>
        <a:defRPr kumimoji="0" sz="1350" kern="1200">
          <a:solidFill>
            <a:schemeClr val="tx2"/>
          </a:solidFill>
          <a:latin typeface="+mn-lt"/>
          <a:ea typeface="+mn-ea"/>
          <a:cs typeface="+mn-cs"/>
        </a:defRPr>
      </a:lvl5pPr>
      <a:lvl6pPr marL="1885950" indent="-171450" algn="l" rtl="0" eaLnBrk="1" latinLnBrk="0" hangingPunct="1">
        <a:spcBef>
          <a:spcPct val="20000"/>
        </a:spcBef>
        <a:buClr>
          <a:schemeClr val="accent1"/>
        </a:buClr>
        <a:buSzPct val="60000"/>
        <a:buFont typeface="Wingdings 2"/>
        <a:buChar char=""/>
        <a:defRPr kumimoji="0" sz="1350" kern="1200">
          <a:solidFill>
            <a:schemeClr val="tx2"/>
          </a:solidFill>
          <a:latin typeface="+mn-lt"/>
          <a:ea typeface="+mn-ea"/>
          <a:cs typeface="+mn-cs"/>
        </a:defRPr>
      </a:lvl6pPr>
      <a:lvl7pPr marL="2228850" indent="-171450" algn="l" rtl="0" eaLnBrk="1" latinLnBrk="0" hangingPunct="1">
        <a:spcBef>
          <a:spcPct val="20000"/>
        </a:spcBef>
        <a:buClr>
          <a:schemeClr val="accent1"/>
        </a:buClr>
        <a:buSzPct val="60000"/>
        <a:buFont typeface="Wingdings 2"/>
        <a:buChar char=""/>
        <a:defRPr kumimoji="0" sz="1200" kern="1200">
          <a:solidFill>
            <a:schemeClr val="tx2"/>
          </a:solidFill>
          <a:latin typeface="+mn-lt"/>
          <a:ea typeface="+mn-ea"/>
          <a:cs typeface="+mn-cs"/>
        </a:defRPr>
      </a:lvl7pPr>
      <a:lvl8pPr marL="2571750" indent="-171450" algn="l" rtl="0" eaLnBrk="1" latinLnBrk="0" hangingPunct="1">
        <a:spcBef>
          <a:spcPct val="20000"/>
        </a:spcBef>
        <a:buClr>
          <a:schemeClr val="accent1"/>
        </a:buClr>
        <a:buSzPct val="60000"/>
        <a:buFont typeface="Wingdings 2"/>
        <a:buChar char=""/>
        <a:defRPr kumimoji="0" sz="1200" kern="1200" baseline="0">
          <a:solidFill>
            <a:schemeClr val="tx2"/>
          </a:solidFill>
          <a:latin typeface="+mn-lt"/>
          <a:ea typeface="+mn-ea"/>
          <a:cs typeface="+mn-cs"/>
        </a:defRPr>
      </a:lvl8pPr>
      <a:lvl9pPr marL="2914650" indent="-171450" algn="l" rtl="0" eaLnBrk="1" latinLnBrk="0" hangingPunct="1">
        <a:spcBef>
          <a:spcPct val="20000"/>
        </a:spcBef>
        <a:buClr>
          <a:schemeClr val="accent1"/>
        </a:buClr>
        <a:buSzPct val="60000"/>
        <a:buFont typeface="Wingdings 2"/>
        <a:buChar char=""/>
        <a:defRPr kumimoji="0" sz="105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jl:51007635.0%2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65031" y="2351941"/>
            <a:ext cx="6801729" cy="938719"/>
          </a:xfrm>
          <a:prstGeom prst="rect">
            <a:avLst/>
          </a:prstGeom>
          <a:noFill/>
        </p:spPr>
        <p:txBody>
          <a:bodyPr wrap="square" rtlCol="0">
            <a:spAutoFit/>
          </a:bodyPr>
          <a:lstStyle/>
          <a:p>
            <a:pPr algn="ctr"/>
            <a:r>
              <a:rPr lang="kk-KZ" sz="2700" b="1">
                <a:latin typeface="Arial" pitchFamily="34" charset="0"/>
                <a:cs typeface="Arial" pitchFamily="34" charset="0"/>
              </a:rPr>
              <a:t>6</a:t>
            </a:r>
            <a:r>
              <a:rPr lang="kk-KZ" sz="2700" b="1" smtClean="0">
                <a:latin typeface="Arial" pitchFamily="34" charset="0"/>
                <a:cs typeface="Arial" pitchFamily="34" charset="0"/>
              </a:rPr>
              <a:t>-тақырып</a:t>
            </a:r>
            <a:endParaRPr lang="kk-KZ" sz="2700" b="1" dirty="0">
              <a:latin typeface="Arial" pitchFamily="34" charset="0"/>
              <a:cs typeface="Arial" pitchFamily="34" charset="0"/>
            </a:endParaRPr>
          </a:p>
          <a:p>
            <a:pPr algn="ctr"/>
            <a:r>
              <a:rPr lang="kk-KZ" sz="2800" b="1" dirty="0" smtClean="0">
                <a:latin typeface="Arial" pitchFamily="34" charset="0"/>
                <a:cs typeface="Arial" pitchFamily="34" charset="0"/>
              </a:rPr>
              <a:t>Көлік құралдары салығы</a:t>
            </a:r>
            <a:r>
              <a:rPr lang="kk-KZ" sz="2800" dirty="0">
                <a:latin typeface="Arial" pitchFamily="34" charset="0"/>
                <a:cs typeface="Arial" pitchFamily="34" charset="0"/>
              </a:rPr>
              <a:t> </a:t>
            </a:r>
            <a:endParaRPr lang="ru-RU" sz="2800" dirty="0">
              <a:latin typeface="Arial" pitchFamily="34" charset="0"/>
              <a:cs typeface="Arial" pitchFamily="34" charset="0"/>
            </a:endParaRPr>
          </a:p>
        </p:txBody>
      </p:sp>
    </p:spTree>
    <p:extLst>
      <p:ext uri="{BB962C8B-B14F-4D97-AF65-F5344CB8AC3E}">
        <p14:creationId xmlns:p14="http://schemas.microsoft.com/office/powerpoint/2010/main" val="37933172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51667" y="623455"/>
            <a:ext cx="5977890" cy="5355312"/>
          </a:xfrm>
          <a:prstGeom prst="rect">
            <a:avLst/>
          </a:prstGeom>
          <a:noFill/>
        </p:spPr>
        <p:txBody>
          <a:bodyPr wrap="square" rtlCol="0">
            <a:spAutoFit/>
          </a:bodyPr>
          <a:lstStyle/>
          <a:p>
            <a:pPr indent="360363" algn="just"/>
            <a:r>
              <a:rPr lang="en-US" sz="1900" dirty="0" smtClean="0">
                <a:latin typeface="Arial" panose="020B0604020202020204" pitchFamily="34" charset="0"/>
                <a:cs typeface="Arial" panose="020B0604020202020204" pitchFamily="34" charset="0"/>
              </a:rPr>
              <a:t>      </a:t>
            </a:r>
            <a:r>
              <a:rPr lang="kk-KZ" sz="1900" dirty="0" smtClean="0">
                <a:latin typeface="Arial" pitchFamily="34" charset="0"/>
                <a:cs typeface="Arial" pitchFamily="34" charset="0"/>
              </a:rPr>
              <a:t>Көлік құралдарына салынатын салық тікелей салық және мемлекет пен көлік құралдарының арасындағы экономикалық қатынастарды реттейтін салықтарға жатады. Көлік құралдарының иелері көлік құралдарыи иемдену барысында республиканың автомобиль жолдарын пайдаланады. Ал осы автомобиль жолдарын қаржыландыруды мемлекеттік бюджет жүзеге асырады. Сондықтан көлік құралдарына салынатын салықтың экономикалық мәні зор деп айтуга болады.</a:t>
            </a:r>
            <a:endParaRPr lang="ru-RU" sz="1900" dirty="0" smtClean="0">
              <a:latin typeface="Arial" pitchFamily="34" charset="0"/>
              <a:cs typeface="Arial" pitchFamily="34" charset="0"/>
            </a:endParaRPr>
          </a:p>
          <a:p>
            <a:pPr indent="360363" algn="just"/>
            <a:r>
              <a:rPr lang="kk-KZ" sz="1900" dirty="0" smtClean="0">
                <a:latin typeface="Arial" pitchFamily="34" charset="0"/>
                <a:cs typeface="Arial" pitchFamily="34" charset="0"/>
              </a:rPr>
              <a:t>Көлік құралдарына салынатын салық салу объектісіне қарай тікелей салықтарға жатады. Ал пайдалану белгісіне қарай бұл көлік құралдарына салынатын салық арнайы салықтарға жатады. Өйткені, бұл салықтан жиналған ақша қаражаттары сол көліктер жүретін жолдарды жөндеу үшін арнайы мақсатқа жұмсалады.</a:t>
            </a:r>
            <a:endParaRPr lang="ru-RU" sz="1900" dirty="0">
              <a:latin typeface="Arial" pitchFamily="34" charset="0"/>
              <a:cs typeface="Arial" pitchFamily="34" charset="0"/>
            </a:endParaRPr>
          </a:p>
        </p:txBody>
      </p:sp>
    </p:spTree>
    <p:extLst>
      <p:ext uri="{BB962C8B-B14F-4D97-AF65-F5344CB8AC3E}">
        <p14:creationId xmlns:p14="http://schemas.microsoft.com/office/powerpoint/2010/main" val="8482682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18777" y="791212"/>
            <a:ext cx="6171223" cy="5632311"/>
          </a:xfrm>
          <a:prstGeom prst="rect">
            <a:avLst/>
          </a:prstGeom>
          <a:noFill/>
        </p:spPr>
        <p:txBody>
          <a:bodyPr wrap="square" rtlCol="0">
            <a:spAutoFit/>
          </a:bodyPr>
          <a:lstStyle/>
          <a:p>
            <a:pPr indent="360363" algn="just"/>
            <a:r>
              <a:rPr lang="en-US" dirty="0" smtClean="0">
                <a:latin typeface="Arial" pitchFamily="34" charset="0"/>
                <a:cs typeface="Arial" pitchFamily="34" charset="0"/>
              </a:rPr>
              <a:t>     </a:t>
            </a:r>
            <a:r>
              <a:rPr lang="kk-KZ" dirty="0" smtClean="0">
                <a:latin typeface="Arial" pitchFamily="34" charset="0"/>
                <a:cs typeface="Arial" pitchFamily="34" charset="0"/>
              </a:rPr>
              <a:t>Салық салу объектісін бағалау дәрежесіне қарай көлік құралдарына салынатын салықтар нақты салықтарға жатады. Өйткені бұл салық көлік құралдарының сыртқы белгісіне қарай табыстың түсуін есептеместен салынады. Ал салық салынатын органға қарай көлік құралдарына салынатын салық жергілікті салықтарға жатады.</a:t>
            </a:r>
            <a:endParaRPr lang="ru-RU" dirty="0" smtClean="0">
              <a:latin typeface="Arial" pitchFamily="34" charset="0"/>
              <a:cs typeface="Arial" pitchFamily="34" charset="0"/>
            </a:endParaRPr>
          </a:p>
          <a:p>
            <a:pPr indent="360363" algn="just"/>
            <a:r>
              <a:rPr lang="kk-KZ" dirty="0" smtClean="0">
                <a:latin typeface="Arial" pitchFamily="34" charset="0"/>
                <a:cs typeface="Arial" pitchFamily="34" charset="0"/>
              </a:rPr>
              <a:t>Бұл салықты төлеушілер болып меншік құқығында салық салу объектілері барзаңды тұлғалар, олардың құрылымдық бөлімшелері көлік құралдары салығын төлеушілер болып табылады.</a:t>
            </a:r>
            <a:endParaRPr lang="ru-RU" dirty="0" smtClean="0">
              <a:latin typeface="Arial" pitchFamily="34" charset="0"/>
              <a:cs typeface="Arial" pitchFamily="34" charset="0"/>
            </a:endParaRPr>
          </a:p>
          <a:p>
            <a:pPr indent="360363" algn="just"/>
            <a:r>
              <a:rPr lang="kk-KZ" dirty="0" smtClean="0">
                <a:latin typeface="Arial" pitchFamily="34" charset="0"/>
                <a:cs typeface="Arial" pitchFamily="34" charset="0"/>
              </a:rPr>
              <a:t>Салық салу объектілеріне уәкілетті органдар мемлекеттік тіркелген және есепте тұрған көлік құралдары (тіркемелерді қоспағанда) жатады. Жүк көтергішті 40 тонна және одан асатын карьерлік автосамосвалдар; мамандандырылған медициналық көлік құралдары салық салу объектілері болып табылмайды. Көлік құралдарына салынатын салық жылына бір рет төленіп отырады және айлық есептік көрсеткіш ставкалары бойынша есептеледі </a:t>
            </a:r>
            <a:endParaRPr lang="ru-RU" dirty="0">
              <a:latin typeface="Arial" pitchFamily="34" charset="0"/>
              <a:cs typeface="Arial" pitchFamily="34" charset="0"/>
            </a:endParaRPr>
          </a:p>
        </p:txBody>
      </p:sp>
    </p:spTree>
    <p:extLst>
      <p:ext uri="{BB962C8B-B14F-4D97-AF65-F5344CB8AC3E}">
        <p14:creationId xmlns:p14="http://schemas.microsoft.com/office/powerpoint/2010/main" val="16284657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39944" y="1224920"/>
            <a:ext cx="6234723" cy="5532284"/>
          </a:xfrm>
          <a:prstGeom prst="rect">
            <a:avLst/>
          </a:prstGeom>
          <a:noFill/>
        </p:spPr>
        <p:txBody>
          <a:bodyPr wrap="square" rtlCol="0">
            <a:spAutoFit/>
          </a:bodyPr>
          <a:lstStyle/>
          <a:p>
            <a:pPr indent="360363" algn="just"/>
            <a:r>
              <a:rPr lang="kk-KZ" sz="2000" dirty="0" smtClean="0">
                <a:latin typeface="Arial" pitchFamily="34" charset="0"/>
                <a:cs typeface="Arial" pitchFamily="34" charset="0"/>
              </a:rPr>
              <a:t>Жеңіл автомобильдердің үш айлық есептік көрсеткіш ставкасы бойынша салық салынатын двигателінің көлемі 1500-ден жоғары 2000 текше сантиметрді қоса алғандағы, алты айлық есептік көрсеткіш ставкасы бойынша салық салынатын 2000-нан жоғары 2500 текше сантиметрді қоса алғандағы, тоғыз айлық есептік көрсеткіш ставкасы бойынша салық салынатын 2500-ден жоғары 3000 текше сантиметрді қоса алғандағы, он бес айлық есептік көрсеткіш ставкасы бойынша салық салынатын 3000-нан жоғары 4000 текше сантиметрді қоса алғандағы, жүз он жеті айлық есептік көрсеткіш ставкасы бойынша салық салынатын 4000 текше сантиметрден жоғары көлемде болған кезде салық сомасы двигатель көлемінің тиісті төменгі шегінен асып түскен әрбір бірлік үшін 7 теңгеге ұлғайтылады. </a:t>
            </a:r>
            <a:endParaRPr lang="ru-RU" sz="2000" dirty="0" smtClean="0">
              <a:latin typeface="Arial" pitchFamily="34" charset="0"/>
              <a:cs typeface="Arial" pitchFamily="34" charset="0"/>
            </a:endParaRPr>
          </a:p>
          <a:p>
            <a:pPr indent="161925" algn="just">
              <a:tabLst>
                <a:tab pos="3173254" algn="l"/>
              </a:tabLst>
            </a:pPr>
            <a:endParaRPr lang="ru-RU" sz="1350" dirty="0"/>
          </a:p>
        </p:txBody>
      </p:sp>
    </p:spTree>
    <p:extLst>
      <p:ext uri="{BB962C8B-B14F-4D97-AF65-F5344CB8AC3E}">
        <p14:creationId xmlns:p14="http://schemas.microsoft.com/office/powerpoint/2010/main" val="11194777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70229" y="-304799"/>
            <a:ext cx="6128238" cy="7155805"/>
          </a:xfrm>
          <a:prstGeom prst="rect">
            <a:avLst/>
          </a:prstGeom>
          <a:noFill/>
        </p:spPr>
        <p:txBody>
          <a:bodyPr wrap="square" rtlCol="0">
            <a:spAutoFit/>
          </a:bodyPr>
          <a:lstStyle/>
          <a:p>
            <a:pPr indent="161925" algn="just">
              <a:tabLst>
                <a:tab pos="3173254" algn="l"/>
              </a:tabLst>
            </a:pPr>
            <a:endParaRPr lang="kk-KZ" sz="1350" dirty="0">
              <a:solidFill>
                <a:srgbClr val="000000"/>
              </a:solidFill>
              <a:latin typeface="Times New Roman" panose="02020603050405020304" pitchFamily="18" charset="0"/>
              <a:cs typeface="Times New Roman" panose="02020603050405020304" pitchFamily="18" charset="0"/>
            </a:endParaRPr>
          </a:p>
          <a:p>
            <a:pPr indent="161925" algn="just">
              <a:tabLst>
                <a:tab pos="3173254" algn="l"/>
              </a:tabLst>
            </a:pPr>
            <a:endParaRPr lang="kk-KZ" sz="1350" dirty="0">
              <a:solidFill>
                <a:srgbClr val="000000"/>
              </a:solidFill>
              <a:latin typeface="Times New Roman" panose="02020603050405020304" pitchFamily="18" charset="0"/>
              <a:cs typeface="Times New Roman" panose="02020603050405020304" pitchFamily="18" charset="0"/>
            </a:endParaRPr>
          </a:p>
          <a:p>
            <a:pPr indent="161925" algn="just">
              <a:tabLst>
                <a:tab pos="360363" algn="l"/>
              </a:tabLst>
            </a:pPr>
            <a:endParaRPr lang="en-US" dirty="0" smtClean="0">
              <a:solidFill>
                <a:srgbClr val="000000"/>
              </a:solidFill>
              <a:latin typeface="Arial" panose="020B0604020202020204" pitchFamily="34" charset="0"/>
              <a:cs typeface="Arial" panose="020B0604020202020204" pitchFamily="34" charset="0"/>
            </a:endParaRPr>
          </a:p>
          <a:p>
            <a:pPr indent="360363" algn="just"/>
            <a:endParaRPr lang="kk-KZ" dirty="0" smtClean="0">
              <a:latin typeface="Arial" pitchFamily="34" charset="0"/>
              <a:cs typeface="Arial" pitchFamily="34" charset="0"/>
            </a:endParaRPr>
          </a:p>
          <a:p>
            <a:pPr indent="360363" algn="just"/>
            <a:r>
              <a:rPr lang="kk-KZ" dirty="0" smtClean="0">
                <a:latin typeface="Arial" pitchFamily="34" charset="0"/>
                <a:cs typeface="Arial" pitchFamily="34" charset="0"/>
              </a:rPr>
              <a:t>Салық төлеушілер салық салу объектілерін, әрбір көлік құралы бойынша салық ставкасын және түзету коэффициенттерін негізге ала отырып, салық сомасын дербес есептейді. Бюджетке салық төлеу салық салу объектілсрінің тіркелген жері бойынша салық кезеңінің 1 шілдесінен кешіктірмей жүргізеді.</a:t>
            </a:r>
            <a:endParaRPr lang="ru-RU" dirty="0" smtClean="0">
              <a:latin typeface="Arial" pitchFamily="34" charset="0"/>
              <a:cs typeface="Arial" pitchFamily="34" charset="0"/>
            </a:endParaRPr>
          </a:p>
          <a:p>
            <a:pPr indent="360363" algn="just"/>
            <a:r>
              <a:rPr lang="kk-KZ" dirty="0" smtClean="0">
                <a:latin typeface="Arial" pitchFamily="34" charset="0"/>
                <a:cs typeface="Arial" pitchFamily="34" charset="0"/>
              </a:rPr>
              <a:t>Салық төлеуші заңды тұлғалар салық кезеңі ішінде көлік құралдарына салынатын салық бойынша декларацияны беру мерзімі басталғаннан кейін 10 күннен кешіктірмей көлік құралдарына салынатын салық бойынша түпкілікті есеп айырысып болуы керек.</a:t>
            </a:r>
            <a:endParaRPr lang="ru-RU" dirty="0" smtClean="0">
              <a:latin typeface="Arial" pitchFamily="34" charset="0"/>
              <a:cs typeface="Arial" pitchFamily="34" charset="0"/>
            </a:endParaRPr>
          </a:p>
          <a:p>
            <a:pPr indent="360363" algn="just"/>
            <a:r>
              <a:rPr lang="kk-KZ" dirty="0" smtClean="0">
                <a:latin typeface="Arial" pitchFamily="34" charset="0"/>
                <a:cs typeface="Arial" pitchFamily="34" charset="0"/>
              </a:rPr>
              <a:t>Салық кезеңі ішінде салық салу объектілеріне меншік құқықтары берілген жағдайда көлік құралдарына салық сомасы меншік құқықтарын іске асырудың нақты кезеңі үшін есептелінеді.</a:t>
            </a:r>
            <a:endParaRPr lang="ru-RU" dirty="0" smtClean="0">
              <a:latin typeface="Arial" pitchFamily="34" charset="0"/>
              <a:cs typeface="Arial" pitchFamily="34" charset="0"/>
            </a:endParaRPr>
          </a:p>
          <a:p>
            <a:pPr indent="360363" algn="just"/>
            <a:r>
              <a:rPr lang="kk-KZ" dirty="0" smtClean="0">
                <a:latin typeface="Arial" pitchFamily="34" charset="0"/>
                <a:cs typeface="Arial" pitchFamily="34" charset="0"/>
              </a:rPr>
              <a:t>Есептелінген салық мемлекет алдындағы борыш болып табылады және бюджетке төленуге жатады. Уақытылы төленбеген салық сомасынан мерзімі өткен әр күн үшін, ҚР Ұлттық банкі белгіленген қайта қаржыландыру ставкасының 2,5 есе мөлшерінде өсім есептеліп, өндіріліп алынады.</a:t>
            </a:r>
            <a:endParaRPr lang="ru-RU" dirty="0" smtClean="0">
              <a:latin typeface="Arial" pitchFamily="34" charset="0"/>
              <a:cs typeface="Arial" pitchFamily="34" charset="0"/>
            </a:endParaRPr>
          </a:p>
          <a:p>
            <a:pPr indent="161925" algn="just">
              <a:tabLst>
                <a:tab pos="360363" algn="l"/>
              </a:tabLst>
            </a:pPr>
            <a:endParaRPr lang="kk-KZ"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83059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7308" y="1116624"/>
            <a:ext cx="5794130" cy="5355312"/>
          </a:xfrm>
          <a:prstGeom prst="rect">
            <a:avLst/>
          </a:prstGeom>
          <a:noFill/>
        </p:spPr>
        <p:txBody>
          <a:bodyPr wrap="square" rtlCol="0">
            <a:spAutoFit/>
          </a:bodyPr>
          <a:lstStyle/>
          <a:p>
            <a:pPr indent="360363" algn="just"/>
            <a:r>
              <a:rPr lang="kk-KZ" dirty="0" smtClean="0">
                <a:latin typeface="Arial" pitchFamily="34" charset="0"/>
                <a:cs typeface="Arial" pitchFamily="34" charset="0"/>
              </a:rPr>
              <a:t>Мына заңды және жеке тұлғалар көлік құралдарына салынатын салықтан босатылады:</a:t>
            </a:r>
            <a:endParaRPr lang="ru-RU" dirty="0" smtClean="0">
              <a:latin typeface="Arial" pitchFamily="34" charset="0"/>
              <a:cs typeface="Arial" pitchFamily="34" charset="0"/>
            </a:endParaRPr>
          </a:p>
          <a:p>
            <a:pPr indent="360363" algn="just"/>
            <a:r>
              <a:rPr lang="kk-KZ" dirty="0" smtClean="0">
                <a:latin typeface="Arial" pitchFamily="34" charset="0"/>
                <a:cs typeface="Arial" pitchFamily="34" charset="0"/>
              </a:rPr>
              <a:t>-жалпы меншік құқығында өзінің мүшелеріне тиесілі және өзінің ауыл шаруашылығы өнімін өндіру, сақтау және өңдеу процесінде тікелей пайда-ланылатын, меншік құқығындағы мынадай көлік құралдары бойынша бірың-ғай жер салығын төлеушілер:</a:t>
            </a:r>
            <a:endParaRPr lang="ru-RU" dirty="0" smtClean="0">
              <a:latin typeface="Arial" pitchFamily="34" charset="0"/>
              <a:cs typeface="Arial" pitchFamily="34" charset="0"/>
            </a:endParaRPr>
          </a:p>
          <a:p>
            <a:pPr indent="360363" algn="just"/>
            <a:r>
              <a:rPr lang="kk-KZ" dirty="0" smtClean="0">
                <a:latin typeface="Arial" pitchFamily="34" charset="0"/>
                <a:cs typeface="Arial" pitchFamily="34" charset="0"/>
              </a:rPr>
              <a:t>- двигателінің көлемі 2500 текше сантиметрге дейінгіні қоса алғанда, бір жеңіл автомобиль;</a:t>
            </a:r>
            <a:endParaRPr lang="ru-RU" dirty="0" smtClean="0">
              <a:latin typeface="Arial" pitchFamily="34" charset="0"/>
              <a:cs typeface="Arial" pitchFamily="34" charset="0"/>
            </a:endParaRPr>
          </a:p>
          <a:p>
            <a:pPr indent="360363" algn="just"/>
            <a:r>
              <a:rPr lang="kk-KZ" dirty="0" smtClean="0">
                <a:latin typeface="Arial" pitchFamily="34" charset="0"/>
                <a:cs typeface="Arial" pitchFamily="34" charset="0"/>
              </a:rPr>
              <a:t>- қатынасты сақтай отырып двигателінің шекті жиынтық қуаты 1000 гектар егістікке (шабындықтарға, жайылымдарға) 1000 кВт мөлшеріндегі жүк автомобильдері. </a:t>
            </a:r>
            <a:endParaRPr lang="ru-RU" dirty="0" smtClean="0">
              <a:latin typeface="Arial" pitchFamily="34" charset="0"/>
              <a:cs typeface="Arial" pitchFamily="34" charset="0"/>
            </a:endParaRPr>
          </a:p>
          <a:p>
            <a:pPr indent="360363" algn="just"/>
            <a:r>
              <a:rPr lang="kk-KZ" dirty="0" smtClean="0">
                <a:latin typeface="Arial" pitchFamily="34" charset="0"/>
                <a:cs typeface="Arial" pitchFamily="34" charset="0"/>
              </a:rPr>
              <a:t>- өзінің ауыл шаруашылығы өнімін өндіруде пайдаланылатын мамандан-дырылған ауыл шаруашылығы техникасы бойынша бірыңғай жер салығын төлеушілерді қоса алғанда, ауыл шаруашылығы өнімін өндірушілер;</a:t>
            </a:r>
            <a:endParaRPr lang="ru-RU" dirty="0">
              <a:latin typeface="Arial" pitchFamily="34" charset="0"/>
              <a:cs typeface="Arial" pitchFamily="34" charset="0"/>
            </a:endParaRPr>
          </a:p>
        </p:txBody>
      </p:sp>
    </p:spTree>
    <p:extLst>
      <p:ext uri="{BB962C8B-B14F-4D97-AF65-F5344CB8AC3E}">
        <p14:creationId xmlns:p14="http://schemas.microsoft.com/office/powerpoint/2010/main" val="1496945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50688" y="484909"/>
            <a:ext cx="6240912" cy="5909310"/>
          </a:xfrm>
          <a:prstGeom prst="rect">
            <a:avLst/>
          </a:prstGeom>
          <a:noFill/>
        </p:spPr>
        <p:txBody>
          <a:bodyPr wrap="square" rtlCol="0">
            <a:spAutoFit/>
          </a:bodyPr>
          <a:lstStyle/>
          <a:p>
            <a:pPr indent="360363" algn="just"/>
            <a:r>
              <a:rPr lang="kk-KZ" dirty="0" smtClean="0">
                <a:latin typeface="Arial" pitchFamily="34" charset="0"/>
                <a:cs typeface="Arial" pitchFamily="34" charset="0"/>
              </a:rPr>
              <a:t>- мемлекеттік мекемелер;</a:t>
            </a:r>
            <a:endParaRPr lang="ru-RU" dirty="0" smtClean="0">
              <a:latin typeface="Arial" pitchFamily="34" charset="0"/>
              <a:cs typeface="Arial" pitchFamily="34" charset="0"/>
            </a:endParaRPr>
          </a:p>
          <a:p>
            <a:pPr indent="360363" algn="just"/>
            <a:r>
              <a:rPr lang="kk-KZ" dirty="0" smtClean="0">
                <a:latin typeface="Arial" pitchFamily="34" charset="0"/>
                <a:cs typeface="Arial" pitchFamily="34" charset="0"/>
              </a:rPr>
              <a:t>- салық салу объектісі болып табылатын бір автокөлік құралы бойынша Ұлы Отан соғысына қатысушылар, соларға теңестірілетін адамдар, Ұлы Отан соғысы жылдарында тылдағы жанқиярлық еңбегі мен мінсіз әскери қызметі үшін бұрынғы КСР Одағы ордендерімен және медальдарымен наградталған адамдар, сондай-ақ 1941 жылғы 22 маусымнан 1945 жылғы 9 мамырға дейінгі аралықта кемінде алты ай жұмыс істеген (қызмет еткен) және </a:t>
            </a:r>
            <a:r>
              <a:rPr lang="kk-KZ" u="sng" dirty="0" smtClean="0">
                <a:latin typeface="Arial" pitchFamily="34" charset="0"/>
                <a:cs typeface="Arial" pitchFamily="34" charset="0"/>
                <a:hlinkClick r:id="rId2" action="ppaction://hlinkfile"/>
              </a:rPr>
              <a:t>Ұлы Отан соғысы жылдарында тылдағы жанқиярлық еңбегі мен мінсіз әскери қызметі үшін бұрынғы КСР Одағы ордендерімен және медальдарымен наградтал-маған адамдар</a:t>
            </a:r>
            <a:r>
              <a:rPr lang="kk-KZ" dirty="0" smtClean="0">
                <a:latin typeface="Arial" pitchFamily="34" charset="0"/>
                <a:cs typeface="Arial" pitchFamily="34" charset="0"/>
              </a:rPr>
              <a:t>;</a:t>
            </a:r>
            <a:endParaRPr lang="ru-RU" dirty="0" smtClean="0">
              <a:latin typeface="Arial" pitchFamily="34" charset="0"/>
              <a:cs typeface="Arial" pitchFamily="34" charset="0"/>
            </a:endParaRPr>
          </a:p>
          <a:p>
            <a:pPr indent="360363" algn="just"/>
            <a:r>
              <a:rPr lang="kk-KZ" dirty="0" smtClean="0">
                <a:latin typeface="Arial" pitchFamily="34" charset="0"/>
                <a:cs typeface="Arial" pitchFamily="34" charset="0"/>
              </a:rPr>
              <a:t>- салық салу объектісі болып табылатын бір автокөлік құралы бойынша – Кеңес Одағының Батырлары мен Социалистік Еңбек Ерлері, «Халық қаһарманың, «Қазақстанның Еңбек Ерің атақтарына ие болған, Даңқ орденінің үш дәрежесімен және «Отанң орденімен наградталған адамдар, «Ардақты анаң атағын алған, «Алтын алқаң, «Күміс алқаң алқаларымен наградталған көп балалы аналар;</a:t>
            </a:r>
            <a:endParaRPr lang="ru-RU" dirty="0">
              <a:latin typeface="Arial" pitchFamily="34" charset="0"/>
              <a:cs typeface="Arial" pitchFamily="34" charset="0"/>
            </a:endParaRPr>
          </a:p>
        </p:txBody>
      </p:sp>
    </p:spTree>
    <p:extLst>
      <p:ext uri="{BB962C8B-B14F-4D97-AF65-F5344CB8AC3E}">
        <p14:creationId xmlns:p14="http://schemas.microsoft.com/office/powerpoint/2010/main" val="16901414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52584" y="657899"/>
            <a:ext cx="6122083" cy="5470728"/>
          </a:xfrm>
          <a:prstGeom prst="rect">
            <a:avLst/>
          </a:prstGeom>
          <a:noFill/>
        </p:spPr>
        <p:txBody>
          <a:bodyPr wrap="square" rtlCol="0">
            <a:spAutoFit/>
          </a:bodyPr>
          <a:lstStyle/>
          <a:p>
            <a:pPr indent="270272"/>
            <a:r>
              <a:rPr lang="kk-KZ" altLang="ru-RU" sz="1650" b="1" dirty="0">
                <a:latin typeface="Arial" pitchFamily="34" charset="0"/>
                <a:cs typeface="Arial" pitchFamily="34" charset="0"/>
              </a:rPr>
              <a:t>Дәріске қолданылған әдебиеттер тізімі:</a:t>
            </a:r>
          </a:p>
          <a:p>
            <a:pPr indent="270272"/>
            <a:endParaRPr lang="kk-KZ" altLang="ru-RU" sz="1650" b="1" dirty="0">
              <a:latin typeface="Arial" pitchFamily="34" charset="0"/>
              <a:cs typeface="Arial" pitchFamily="34" charset="0"/>
            </a:endParaRPr>
          </a:p>
          <a:p>
            <a:r>
              <a:rPr lang="ru-RU" sz="1500" dirty="0">
                <a:latin typeface="Arial" pitchFamily="34" charset="0"/>
                <a:cs typeface="Arial" pitchFamily="34" charset="0"/>
              </a:rPr>
              <a:t>1</a:t>
            </a:r>
            <a:r>
              <a:rPr lang="kk-KZ" sz="1500" dirty="0">
                <a:latin typeface="Arial" pitchFamily="34" charset="0"/>
                <a:cs typeface="Arial" pitchFamily="34" charset="0"/>
              </a:rPr>
              <a:t>. </a:t>
            </a:r>
            <a:r>
              <a:rPr lang="ru-RU" sz="1500" dirty="0">
                <a:latin typeface="Arial" pitchFamily="34" charset="0"/>
                <a:cs typeface="Arial" pitchFamily="34" charset="0"/>
              </a:rPr>
              <a:t>ҚР </a:t>
            </a:r>
            <a:r>
              <a:rPr lang="ru-RU" sz="1500" dirty="0" err="1">
                <a:latin typeface="Arial" pitchFamily="34" charset="0"/>
                <a:cs typeface="Arial" pitchFamily="34" charset="0"/>
              </a:rPr>
              <a:t>Салық Кодексі</a:t>
            </a:r>
            <a:r>
              <a:rPr lang="ru-RU" sz="1500" dirty="0">
                <a:latin typeface="Arial" pitchFamily="34" charset="0"/>
                <a:cs typeface="Arial" pitchFamily="34" charset="0"/>
              </a:rPr>
              <a:t> 01.01.201</a:t>
            </a:r>
            <a:r>
              <a:rPr lang="kk-KZ" sz="1500" dirty="0">
                <a:latin typeface="Arial" pitchFamily="34" charset="0"/>
                <a:cs typeface="Arial" pitchFamily="34" charset="0"/>
              </a:rPr>
              <a:t>7</a:t>
            </a:r>
            <a:r>
              <a:rPr lang="ru-RU" sz="1500" dirty="0">
                <a:latin typeface="Arial" pitchFamily="34" charset="0"/>
                <a:cs typeface="Arial" pitchFamily="34" charset="0"/>
              </a:rPr>
              <a:t> ж</a:t>
            </a:r>
            <a:r>
              <a:rPr lang="kk-KZ" sz="1500" dirty="0">
                <a:latin typeface="Arial" pitchFamily="34" charset="0"/>
                <a:cs typeface="Arial" pitchFamily="34" charset="0"/>
              </a:rPr>
              <a:t>.</a:t>
            </a:r>
            <a:r>
              <a:rPr lang="ru-RU" sz="1500" dirty="0" err="1">
                <a:latin typeface="Arial" pitchFamily="34" charset="0"/>
                <a:cs typeface="Arial" pitchFamily="34" charset="0"/>
              </a:rPr>
              <a:t>жағдай бойынша</a:t>
            </a:r>
            <a:r>
              <a:rPr lang="ru-RU" sz="1500" dirty="0">
                <a:latin typeface="Arial" pitchFamily="34" charset="0"/>
                <a:cs typeface="Arial" pitchFamily="34" charset="0"/>
              </a:rPr>
              <a:t>.</a:t>
            </a:r>
          </a:p>
          <a:p>
            <a:r>
              <a:rPr lang="ru-RU" sz="1500" dirty="0">
                <a:latin typeface="Arial" pitchFamily="34" charset="0"/>
                <a:cs typeface="Arial" pitchFamily="34" charset="0"/>
              </a:rPr>
              <a:t>2</a:t>
            </a:r>
            <a:r>
              <a:rPr lang="kk-KZ" sz="1500" dirty="0">
                <a:latin typeface="Arial" pitchFamily="34" charset="0"/>
                <a:cs typeface="Arial" pitchFamily="34" charset="0"/>
              </a:rPr>
              <a:t>. Ермекбаева Б.Ж. және т.б.</a:t>
            </a:r>
            <a:r>
              <a:rPr lang="ru-RU" sz="1500" dirty="0">
                <a:latin typeface="Arial" pitchFamily="34" charset="0"/>
                <a:cs typeface="Arial" pitchFamily="34" charset="0"/>
              </a:rPr>
              <a:t> </a:t>
            </a:r>
            <a:r>
              <a:rPr lang="kk-KZ" sz="1500" dirty="0">
                <a:latin typeface="Arial" pitchFamily="34" charset="0"/>
                <a:cs typeface="Arial" pitchFamily="34" charset="0"/>
              </a:rPr>
              <a:t>Салықтар және салық салу, Оқулық, Алматы Қазақ</a:t>
            </a:r>
            <a:endParaRPr lang="ru-RU" sz="1500" dirty="0">
              <a:latin typeface="Arial" pitchFamily="34" charset="0"/>
              <a:cs typeface="Arial" pitchFamily="34" charset="0"/>
            </a:endParaRPr>
          </a:p>
          <a:p>
            <a:r>
              <a:rPr lang="ru-RU" sz="1500" dirty="0">
                <a:latin typeface="Arial" pitchFamily="34" charset="0"/>
                <a:cs typeface="Arial" pitchFamily="34" charset="0"/>
              </a:rPr>
              <a:t>Университеті,2014ж.</a:t>
            </a:r>
          </a:p>
          <a:p>
            <a:r>
              <a:rPr lang="ru-RU" sz="1500" dirty="0">
                <a:latin typeface="Arial" pitchFamily="34" charset="0"/>
                <a:cs typeface="Arial" pitchFamily="34" charset="0"/>
              </a:rPr>
              <a:t> 3</a:t>
            </a:r>
            <a:r>
              <a:rPr lang="kk-KZ" sz="1500" dirty="0">
                <a:latin typeface="Arial" pitchFamily="34" charset="0"/>
                <a:cs typeface="Arial" pitchFamily="34" charset="0"/>
              </a:rPr>
              <a:t>. </a:t>
            </a:r>
            <a:r>
              <a:rPr lang="ru-RU" sz="1500" dirty="0" err="1">
                <a:latin typeface="Arial" pitchFamily="34" charset="0"/>
                <a:cs typeface="Arial" pitchFamily="34" charset="0"/>
              </a:rPr>
              <a:t>АрзаеваМ.Ж</a:t>
            </a:r>
            <a:r>
              <a:rPr lang="ru-RU" sz="1500" dirty="0">
                <a:latin typeface="Arial" pitchFamily="34" charset="0"/>
                <a:cs typeface="Arial" pitchFamily="34" charset="0"/>
              </a:rPr>
              <a:t>. </a:t>
            </a:r>
            <a:r>
              <a:rPr lang="ru-RU" sz="1500" dirty="0" err="1">
                <a:latin typeface="Arial" pitchFamily="34" charset="0"/>
                <a:cs typeface="Arial" pitchFamily="34" charset="0"/>
              </a:rPr>
              <a:t>Салықтық әкімшіліктендіру.</a:t>
            </a:r>
            <a:r>
              <a:rPr lang="ru-RU" sz="1500" dirty="0">
                <a:latin typeface="Arial" pitchFamily="34" charset="0"/>
                <a:cs typeface="Arial" pitchFamily="34" charset="0"/>
              </a:rPr>
              <a:t> </a:t>
            </a:r>
            <a:r>
              <a:rPr lang="ru-RU" sz="1500" dirty="0" err="1">
                <a:latin typeface="Arial" pitchFamily="34" charset="0"/>
                <a:cs typeface="Arial" pitchFamily="34" charset="0"/>
              </a:rPr>
              <a:t>Оқу құралы, АлматыҚазақ</a:t>
            </a:r>
            <a:endParaRPr lang="ru-RU" sz="1500" dirty="0">
              <a:latin typeface="Arial" pitchFamily="34" charset="0"/>
              <a:cs typeface="Arial" pitchFamily="34" charset="0"/>
            </a:endParaRPr>
          </a:p>
          <a:p>
            <a:r>
              <a:rPr lang="ru-RU" sz="1500" dirty="0">
                <a:latin typeface="Arial" pitchFamily="34" charset="0"/>
                <a:cs typeface="Arial" pitchFamily="34" charset="0"/>
              </a:rPr>
              <a:t>Университеті,2013</a:t>
            </a:r>
          </a:p>
          <a:p>
            <a:r>
              <a:rPr lang="ru-RU" sz="1500" dirty="0">
                <a:latin typeface="Arial" pitchFamily="34" charset="0"/>
                <a:cs typeface="Arial" pitchFamily="34" charset="0"/>
              </a:rPr>
              <a:t>4</a:t>
            </a:r>
            <a:r>
              <a:rPr lang="kk-KZ" sz="1500" dirty="0">
                <a:latin typeface="Arial" pitchFamily="34" charset="0"/>
                <a:cs typeface="Arial" pitchFamily="34" charset="0"/>
              </a:rPr>
              <a:t>. </a:t>
            </a:r>
            <a:r>
              <a:rPr lang="ru-RU" sz="1500" dirty="0" err="1">
                <a:latin typeface="Arial" pitchFamily="34" charset="0"/>
                <a:cs typeface="Arial" pitchFamily="34" charset="0"/>
              </a:rPr>
              <a:t>Жакипбеков</a:t>
            </a:r>
            <a:r>
              <a:rPr lang="ru-RU" sz="1500" dirty="0">
                <a:latin typeface="Arial" pitchFamily="34" charset="0"/>
                <a:cs typeface="Arial" pitchFamily="34" charset="0"/>
              </a:rPr>
              <a:t> С.Т. </a:t>
            </a:r>
            <a:r>
              <a:rPr lang="ru-RU" sz="1500" dirty="0" err="1">
                <a:latin typeface="Arial" pitchFamily="34" charset="0"/>
                <a:cs typeface="Arial" pitchFamily="34" charset="0"/>
              </a:rPr>
              <a:t>Абдибеков</a:t>
            </a:r>
            <a:r>
              <a:rPr lang="ru-RU" sz="1500" dirty="0">
                <a:latin typeface="Arial" pitchFamily="34" charset="0"/>
                <a:cs typeface="Arial" pitchFamily="34" charset="0"/>
              </a:rPr>
              <a:t> С.У Налоговое планирование и прогнозирование </a:t>
            </a:r>
            <a:r>
              <a:rPr lang="ru-RU" sz="1500" dirty="0" err="1">
                <a:latin typeface="Arial" pitchFamily="34" charset="0"/>
                <a:cs typeface="Arial" pitchFamily="34" charset="0"/>
              </a:rPr>
              <a:t>Алматы</a:t>
            </a:r>
            <a:r>
              <a:rPr lang="ru-RU" sz="1500" dirty="0">
                <a:latin typeface="Arial" pitchFamily="34" charset="0"/>
                <a:cs typeface="Arial" pitchFamily="34" charset="0"/>
              </a:rPr>
              <a:t> 2014</a:t>
            </a:r>
            <a:r>
              <a:rPr lang="kk-KZ" sz="1500" dirty="0">
                <a:latin typeface="Arial" pitchFamily="34" charset="0"/>
                <a:cs typeface="Arial" pitchFamily="34" charset="0"/>
              </a:rPr>
              <a:t>ж.</a:t>
            </a:r>
            <a:endParaRPr lang="ru-RU" sz="1500" dirty="0">
              <a:latin typeface="Arial" pitchFamily="34" charset="0"/>
              <a:cs typeface="Arial" pitchFamily="34" charset="0"/>
            </a:endParaRPr>
          </a:p>
          <a:p>
            <a:r>
              <a:rPr lang="ru-RU" sz="1500" dirty="0">
                <a:latin typeface="Arial" pitchFamily="34" charset="0"/>
                <a:cs typeface="Arial" pitchFamily="34" charset="0"/>
              </a:rPr>
              <a:t> 5</a:t>
            </a:r>
            <a:r>
              <a:rPr lang="kk-KZ" sz="1500" dirty="0">
                <a:latin typeface="Arial" pitchFamily="34" charset="0"/>
                <a:cs typeface="Arial" pitchFamily="34" charset="0"/>
              </a:rPr>
              <a:t>. </a:t>
            </a:r>
            <a:r>
              <a:rPr lang="ru-RU" sz="1500" dirty="0" err="1">
                <a:latin typeface="Arial" pitchFamily="34" charset="0"/>
                <a:cs typeface="Arial" pitchFamily="34" charset="0"/>
              </a:rPr>
              <a:t>Ермекбаева</a:t>
            </a:r>
            <a:r>
              <a:rPr lang="ru-RU" sz="1500" dirty="0">
                <a:latin typeface="Arial" pitchFamily="34" charset="0"/>
                <a:cs typeface="Arial" pitchFamily="34" charset="0"/>
              </a:rPr>
              <a:t> </a:t>
            </a:r>
            <a:r>
              <a:rPr lang="ru-RU" sz="1500" dirty="0" err="1">
                <a:latin typeface="Arial" pitchFamily="34" charset="0"/>
                <a:cs typeface="Arial" pitchFamily="34" charset="0"/>
              </a:rPr>
              <a:t>Б.Ж.Арзаева</a:t>
            </a:r>
            <a:r>
              <a:rPr lang="ru-RU" sz="1500" dirty="0">
                <a:latin typeface="Arial" pitchFamily="34" charset="0"/>
                <a:cs typeface="Arial" pitchFamily="34" charset="0"/>
              </a:rPr>
              <a:t>  М.Ж.  </a:t>
            </a:r>
            <a:r>
              <a:rPr lang="ru-RU" sz="1500" dirty="0" err="1">
                <a:latin typeface="Arial" pitchFamily="34" charset="0"/>
                <a:cs typeface="Arial" pitchFamily="34" charset="0"/>
              </a:rPr>
              <a:t>Салықтық жоспарлау</a:t>
            </a:r>
            <a:r>
              <a:rPr lang="ru-RU" sz="1500" dirty="0">
                <a:latin typeface="Arial" pitchFamily="34" charset="0"/>
                <a:cs typeface="Arial" pitchFamily="34" charset="0"/>
              </a:rPr>
              <a:t> </a:t>
            </a:r>
            <a:r>
              <a:rPr lang="ru-RU" sz="1500" dirty="0" err="1">
                <a:latin typeface="Arial" pitchFamily="34" charset="0"/>
                <a:cs typeface="Arial" pitchFamily="34" charset="0"/>
              </a:rPr>
              <a:t>және бақылау.</a:t>
            </a:r>
            <a:r>
              <a:rPr lang="ru-RU" sz="1500" dirty="0">
                <a:latin typeface="Arial" pitchFamily="34" charset="0"/>
                <a:cs typeface="Arial" pitchFamily="34" charset="0"/>
              </a:rPr>
              <a:t>  </a:t>
            </a:r>
            <a:r>
              <a:rPr lang="ru-RU" sz="1500" dirty="0" err="1">
                <a:latin typeface="Arial" pitchFamily="34" charset="0"/>
                <a:cs typeface="Arial" pitchFamily="34" charset="0"/>
              </a:rPr>
              <a:t>Оқу</a:t>
            </a:r>
            <a:endParaRPr lang="ru-RU" sz="1500" dirty="0">
              <a:latin typeface="Arial" pitchFamily="34" charset="0"/>
              <a:cs typeface="Arial" pitchFamily="34" charset="0"/>
            </a:endParaRPr>
          </a:p>
          <a:p>
            <a:r>
              <a:rPr lang="ru-RU" sz="1500" dirty="0" err="1">
                <a:latin typeface="Arial" pitchFamily="34" charset="0"/>
                <a:cs typeface="Arial" pitchFamily="34" charset="0"/>
              </a:rPr>
              <a:t>құралы, Алматы</a:t>
            </a:r>
            <a:r>
              <a:rPr lang="ru-RU" sz="1500" dirty="0">
                <a:latin typeface="Arial" pitchFamily="34" charset="0"/>
                <a:cs typeface="Arial" pitchFamily="34" charset="0"/>
              </a:rPr>
              <a:t> </a:t>
            </a:r>
            <a:r>
              <a:rPr lang="ru-RU" sz="1500" dirty="0" err="1">
                <a:latin typeface="Arial" pitchFamily="34" charset="0"/>
                <a:cs typeface="Arial" pitchFamily="34" charset="0"/>
              </a:rPr>
              <a:t>Қазақ </a:t>
            </a:r>
            <a:r>
              <a:rPr lang="ru-RU" sz="1500" dirty="0">
                <a:latin typeface="Arial" pitchFamily="34" charset="0"/>
                <a:cs typeface="Arial" pitchFamily="34" charset="0"/>
              </a:rPr>
              <a:t>Университеті,2009</a:t>
            </a:r>
            <a:r>
              <a:rPr lang="kk-KZ" sz="1500" dirty="0">
                <a:latin typeface="Arial" pitchFamily="34" charset="0"/>
                <a:cs typeface="Arial" pitchFamily="34" charset="0"/>
              </a:rPr>
              <a:t>ж.</a:t>
            </a:r>
            <a:endParaRPr lang="ru-RU" sz="1500" dirty="0">
              <a:latin typeface="Arial" pitchFamily="34" charset="0"/>
              <a:cs typeface="Arial" pitchFamily="34" charset="0"/>
            </a:endParaRPr>
          </a:p>
          <a:p>
            <a:r>
              <a:rPr lang="ru-RU" sz="1500" dirty="0">
                <a:latin typeface="Arial" pitchFamily="34" charset="0"/>
                <a:cs typeface="Arial" pitchFamily="34" charset="0"/>
              </a:rPr>
              <a:t> 6</a:t>
            </a:r>
            <a:r>
              <a:rPr lang="kk-KZ" sz="1500" dirty="0">
                <a:latin typeface="Arial" pitchFamily="34" charset="0"/>
                <a:cs typeface="Arial" pitchFamily="34" charset="0"/>
              </a:rPr>
              <a:t>. </a:t>
            </a:r>
            <a:r>
              <a:rPr lang="ru-RU" sz="1500" dirty="0" err="1">
                <a:latin typeface="Arial" pitchFamily="34" charset="0"/>
                <a:cs typeface="Arial" pitchFamily="34" charset="0"/>
              </a:rPr>
              <a:t>Ермекбаева</a:t>
            </a:r>
            <a:r>
              <a:rPr lang="ru-RU" sz="1500" dirty="0">
                <a:latin typeface="Arial" pitchFamily="34" charset="0"/>
                <a:cs typeface="Arial" pitchFamily="34" charset="0"/>
              </a:rPr>
              <a:t> Б.Ж. Проблемы развития налоговой системы Республики</a:t>
            </a:r>
          </a:p>
          <a:p>
            <a:r>
              <a:rPr lang="ru-RU" sz="1500" dirty="0">
                <a:latin typeface="Arial" pitchFamily="34" charset="0"/>
                <a:cs typeface="Arial" pitchFamily="34" charset="0"/>
              </a:rPr>
              <a:t>Казахстан   в   условиях   глобализации   </a:t>
            </a:r>
            <a:r>
              <a:rPr lang="ru-RU" sz="1500" dirty="0" err="1">
                <a:latin typeface="Arial" pitchFamily="34" charset="0"/>
                <a:cs typeface="Arial" pitchFamily="34" charset="0"/>
              </a:rPr>
              <a:t>экномики</a:t>
            </a:r>
            <a:r>
              <a:rPr lang="ru-RU" sz="1500" dirty="0">
                <a:latin typeface="Arial" pitchFamily="34" charset="0"/>
                <a:cs typeface="Arial" pitchFamily="34" charset="0"/>
              </a:rPr>
              <a:t>   -  </a:t>
            </a:r>
            <a:r>
              <a:rPr lang="ru-RU" sz="1500" dirty="0" err="1">
                <a:latin typeface="Arial" pitchFamily="34" charset="0"/>
                <a:cs typeface="Arial" pitchFamily="34" charset="0"/>
              </a:rPr>
              <a:t>Алматы</a:t>
            </a:r>
            <a:r>
              <a:rPr lang="ru-RU" sz="1500" dirty="0">
                <a:latin typeface="Arial" pitchFamily="34" charset="0"/>
                <a:cs typeface="Arial" pitchFamily="34" charset="0"/>
              </a:rPr>
              <a:t>:  </a:t>
            </a:r>
            <a:r>
              <a:rPr lang="ru-RU" sz="1500" dirty="0" err="1">
                <a:latin typeface="Arial" pitchFamily="34" charset="0"/>
                <a:cs typeface="Arial" pitchFamily="34" charset="0"/>
              </a:rPr>
              <a:t>Қазақ</a:t>
            </a:r>
            <a:endParaRPr lang="ru-RU" sz="1500" dirty="0">
              <a:latin typeface="Arial" pitchFamily="34" charset="0"/>
              <a:cs typeface="Arial" pitchFamily="34" charset="0"/>
            </a:endParaRPr>
          </a:p>
          <a:p>
            <a:r>
              <a:rPr lang="ru-RU" sz="1500" dirty="0" err="1">
                <a:latin typeface="Arial" pitchFamily="34" charset="0"/>
                <a:cs typeface="Arial" pitchFamily="34" charset="0"/>
              </a:rPr>
              <a:t>университеті</a:t>
            </a:r>
            <a:r>
              <a:rPr lang="ru-RU" sz="1500" dirty="0">
                <a:latin typeface="Arial" pitchFamily="34" charset="0"/>
                <a:cs typeface="Arial" pitchFamily="34" charset="0"/>
              </a:rPr>
              <a:t>, 2007. – 138 с.</a:t>
            </a:r>
          </a:p>
          <a:p>
            <a:r>
              <a:rPr lang="ru-RU" sz="1500" dirty="0">
                <a:latin typeface="Arial" pitchFamily="34" charset="0"/>
                <a:cs typeface="Arial" pitchFamily="34" charset="0"/>
              </a:rPr>
              <a:t> 7</a:t>
            </a:r>
            <a:r>
              <a:rPr lang="kk-KZ" sz="1500" dirty="0">
                <a:latin typeface="Arial" pitchFamily="34" charset="0"/>
                <a:cs typeface="Arial" pitchFamily="34" charset="0"/>
              </a:rPr>
              <a:t>.</a:t>
            </a:r>
            <a:r>
              <a:rPr lang="ru-RU" sz="1500" dirty="0">
                <a:latin typeface="Arial" pitchFamily="34" charset="0"/>
                <a:cs typeface="Arial" pitchFamily="34" charset="0"/>
              </a:rPr>
              <a:t> Методика исчисления налогов и других обязательных</a:t>
            </a:r>
          </a:p>
          <a:p>
            <a:r>
              <a:rPr lang="ru-RU" sz="1500" dirty="0">
                <a:latin typeface="Arial" pitchFamily="34" charset="0"/>
                <a:cs typeface="Arial" pitchFamily="34" charset="0"/>
              </a:rPr>
              <a:t> </a:t>
            </a:r>
            <a:r>
              <a:rPr lang="ru-RU" sz="1500" dirty="0" err="1">
                <a:latin typeface="Arial" pitchFamily="34" charset="0"/>
                <a:cs typeface="Arial" pitchFamily="34" charset="0"/>
              </a:rPr>
              <a:t>Ермекбаева</a:t>
            </a:r>
            <a:r>
              <a:rPr lang="ru-RU" sz="1500" dirty="0">
                <a:latin typeface="Arial" pitchFamily="34" charset="0"/>
                <a:cs typeface="Arial" pitchFamily="34" charset="0"/>
              </a:rPr>
              <a:t> Б.Ж., Мустафина А.К., </a:t>
            </a:r>
            <a:r>
              <a:rPr lang="ru-RU" sz="1500" dirty="0" err="1">
                <a:latin typeface="Arial" pitchFamily="34" charset="0"/>
                <a:cs typeface="Arial" pitchFamily="34" charset="0"/>
              </a:rPr>
              <a:t>Мухияева</a:t>
            </a:r>
            <a:r>
              <a:rPr lang="ru-RU" sz="1500" dirty="0">
                <a:latin typeface="Arial" pitchFamily="34" charset="0"/>
                <a:cs typeface="Arial" pitchFamily="34" charset="0"/>
              </a:rPr>
              <a:t> Д.М., </a:t>
            </a:r>
            <a:r>
              <a:rPr lang="ru-RU" sz="1500" dirty="0" err="1">
                <a:latin typeface="Arial" pitchFamily="34" charset="0"/>
                <a:cs typeface="Arial" pitchFamily="34" charset="0"/>
              </a:rPr>
              <a:t>Қазақ Университеті</a:t>
            </a:r>
            <a:r>
              <a:rPr lang="ru-RU" sz="1500" dirty="0">
                <a:latin typeface="Arial" pitchFamily="34" charset="0"/>
                <a:cs typeface="Arial" pitchFamily="34" charset="0"/>
              </a:rPr>
              <a:t>. 2013 г.</a:t>
            </a:r>
          </a:p>
          <a:p>
            <a:r>
              <a:rPr lang="ru-RU" sz="1650" dirty="0"/>
              <a:t> </a:t>
            </a:r>
          </a:p>
        </p:txBody>
      </p:sp>
    </p:spTree>
    <p:extLst>
      <p:ext uri="{BB962C8B-B14F-4D97-AF65-F5344CB8AC3E}">
        <p14:creationId xmlns:p14="http://schemas.microsoft.com/office/powerpoint/2010/main" val="11794729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104</TotalTime>
  <Words>735</Words>
  <Application>Microsoft Office PowerPoint</Application>
  <PresentationFormat>Экран (4:3)</PresentationFormat>
  <Paragraphs>40</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Трек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31</cp:revision>
  <dcterms:created xsi:type="dcterms:W3CDTF">2020-01-22T17:58:37Z</dcterms:created>
  <dcterms:modified xsi:type="dcterms:W3CDTF">2023-01-25T16:45:28Z</dcterms:modified>
</cp:coreProperties>
</file>